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43" r:id="rId2"/>
    <p:sldId id="435" r:id="rId3"/>
    <p:sldId id="441" r:id="rId4"/>
    <p:sldId id="436" r:id="rId5"/>
    <p:sldId id="437" r:id="rId6"/>
    <p:sldId id="438" r:id="rId7"/>
    <p:sldId id="439" r:id="rId8"/>
    <p:sldId id="442" r:id="rId9"/>
    <p:sldId id="44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A4BB-F770-4E52-9244-D3443421A42A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A164E-67AA-491D-92F3-5973684DA3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46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A164E-67AA-491D-92F3-5973684DA36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214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7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451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441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8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15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836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557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4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404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61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03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1F0F-11D2-4CDB-9F73-D1773C3E0C0F}" type="datetimeFigureOut">
              <a:rPr lang="pt-PT" smtClean="0"/>
              <a:t>13/09/2021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7279-F677-466E-825E-7B9D20FF80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2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8CB1533-658D-4044-8769-01CAA3413ACD}"/>
              </a:ext>
            </a:extLst>
          </p:cNvPr>
          <p:cNvSpPr/>
          <p:nvPr/>
        </p:nvSpPr>
        <p:spPr>
          <a:xfrm>
            <a:off x="0" y="-59266"/>
            <a:ext cx="9144000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5EF33BF-C32A-40DF-96C9-7A456F0EF36D}"/>
              </a:ext>
            </a:extLst>
          </p:cNvPr>
          <p:cNvSpPr/>
          <p:nvPr/>
        </p:nvSpPr>
        <p:spPr>
          <a:xfrm>
            <a:off x="0" y="6510868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9D3C378A-4352-44DC-97D6-E9F9B9D8A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31358" b="-1"/>
          <a:stretch/>
        </p:blipFill>
        <p:spPr bwMode="auto">
          <a:xfrm>
            <a:off x="2" y="702734"/>
            <a:ext cx="4571999" cy="58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uxograma: Entrada Manual 7">
            <a:extLst>
              <a:ext uri="{FF2B5EF4-FFF2-40B4-BE49-F238E27FC236}">
                <a16:creationId xmlns:a16="http://schemas.microsoft.com/office/drawing/2014/main" id="{0839ECF8-170D-48AF-9F9F-4D9CF9FCCF64}"/>
              </a:ext>
            </a:extLst>
          </p:cNvPr>
          <p:cNvSpPr/>
          <p:nvPr/>
        </p:nvSpPr>
        <p:spPr>
          <a:xfrm rot="16200000" flipH="1">
            <a:off x="2401889" y="-237067"/>
            <a:ext cx="5796491" cy="7687733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91AA59-EEDF-41D9-B2EC-97D4BA56DCD4}"/>
              </a:ext>
            </a:extLst>
          </p:cNvPr>
          <p:cNvSpPr txBox="1"/>
          <p:nvPr/>
        </p:nvSpPr>
        <p:spPr>
          <a:xfrm>
            <a:off x="3186545" y="1220942"/>
            <a:ext cx="545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Bahnschrift Condensed" panose="020B0502040204020203" pitchFamily="34" charset="0"/>
              </a:rPr>
              <a:t>Modelling a bosonic star at the galactic </a:t>
            </a:r>
            <a:r>
              <a:rPr lang="en-US" sz="2000" dirty="0" err="1">
                <a:solidFill>
                  <a:srgbClr val="000066"/>
                </a:solidFill>
                <a:latin typeface="Bahnschrift Condensed" panose="020B0502040204020203" pitchFamily="34" charset="0"/>
              </a:rPr>
              <a:t>centre</a:t>
            </a:r>
            <a:r>
              <a:rPr lang="en-US" sz="2000" dirty="0">
                <a:solidFill>
                  <a:srgbClr val="000066"/>
                </a:solidFill>
                <a:latin typeface="Bahnschrift Condensed" panose="020B0502040204020203" pitchFamily="34" charset="0"/>
              </a:rPr>
              <a:t> with GYOTO</a:t>
            </a:r>
            <a:endParaRPr lang="pt-PT" sz="2000" dirty="0">
              <a:solidFill>
                <a:srgbClr val="00006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E0F697-8848-42ED-B939-85F7C9B904EE}"/>
              </a:ext>
            </a:extLst>
          </p:cNvPr>
          <p:cNvSpPr txBox="1"/>
          <p:nvPr/>
        </p:nvSpPr>
        <p:spPr>
          <a:xfrm>
            <a:off x="2327874" y="4644749"/>
            <a:ext cx="717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badi" panose="020B0604020104020204" pitchFamily="34" charset="0"/>
              </a:rPr>
              <a:t>João Luís Rosa</a:t>
            </a:r>
          </a:p>
          <a:p>
            <a:pPr algn="ctr"/>
            <a:r>
              <a:rPr lang="pt-PT" sz="1400" dirty="0" err="1">
                <a:latin typeface="Abadi" panose="020B0604020104020204" pitchFamily="34" charset="0"/>
              </a:rPr>
              <a:t>Spanish</a:t>
            </a:r>
            <a:r>
              <a:rPr lang="pt-PT" sz="1400" dirty="0">
                <a:latin typeface="Abadi" panose="020B0604020104020204" pitchFamily="34" charset="0"/>
              </a:rPr>
              <a:t>-Portuguese </a:t>
            </a:r>
            <a:r>
              <a:rPr lang="pt-PT" sz="1400" dirty="0" err="1">
                <a:latin typeface="Abadi" panose="020B0604020104020204" pitchFamily="34" charset="0"/>
              </a:rPr>
              <a:t>Relativity</a:t>
            </a:r>
            <a:r>
              <a:rPr lang="pt-PT" sz="1400" dirty="0">
                <a:latin typeface="Abadi" panose="020B0604020104020204" pitchFamily="34" charset="0"/>
              </a:rPr>
              <a:t> Meeting 2021, Aveiro, Portugal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CE7BC5-7BE8-44FC-A9F8-0CE9F8B2D9AC}"/>
              </a:ext>
            </a:extLst>
          </p:cNvPr>
          <p:cNvSpPr txBox="1"/>
          <p:nvPr/>
        </p:nvSpPr>
        <p:spPr>
          <a:xfrm>
            <a:off x="4018896" y="5465013"/>
            <a:ext cx="377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000066"/>
                </a:solidFill>
              </a:rPr>
              <a:t>In collaboration with: </a:t>
            </a:r>
          </a:p>
          <a:p>
            <a:pPr algn="ctr"/>
            <a:r>
              <a:rPr lang="pt-PT" sz="1400" dirty="0"/>
              <a:t>Vítor Cardoso, Paulo Garcia, </a:t>
            </a:r>
            <a:r>
              <a:rPr lang="pt-PT" sz="1400" dirty="0" err="1"/>
              <a:t>Frederic</a:t>
            </a:r>
            <a:r>
              <a:rPr lang="pt-PT" sz="1400" dirty="0"/>
              <a:t> Vincent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4E1378-DE21-4CCF-B6E7-BE71EC9CC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2" t="9752" r="17191" b="9149"/>
          <a:stretch/>
        </p:blipFill>
        <p:spPr>
          <a:xfrm>
            <a:off x="4624114" y="1895996"/>
            <a:ext cx="2561130" cy="2541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615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MOTIVATION 		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474A46-4F09-4AEC-9E11-0EA83D132785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1/7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345D93-6E76-42F4-9D5F-EAA67DBDF770}"/>
              </a:ext>
            </a:extLst>
          </p:cNvPr>
          <p:cNvSpPr txBox="1"/>
          <p:nvPr/>
        </p:nvSpPr>
        <p:spPr>
          <a:xfrm>
            <a:off x="1456267" y="1055961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Recent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indicate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objects</a:t>
            </a:r>
            <a:r>
              <a:rPr lang="pt-PT" dirty="0"/>
              <a:t>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behave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b="1" dirty="0" err="1">
                <a:solidFill>
                  <a:srgbClr val="002060"/>
                </a:solidFill>
              </a:rPr>
              <a:t>black-holes</a:t>
            </a:r>
            <a:r>
              <a:rPr lang="pt-PT" dirty="0"/>
              <a:t> </a:t>
            </a:r>
            <a:r>
              <a:rPr lang="pt-PT" dirty="0" err="1"/>
              <a:t>exist</a:t>
            </a:r>
            <a:endParaRPr lang="pt-PT" dirty="0"/>
          </a:p>
        </p:txBody>
      </p:sp>
      <p:pic>
        <p:nvPicPr>
          <p:cNvPr id="17" name="Picture 2" descr="Event Horizon Telescope">
            <a:extLst>
              <a:ext uri="{FF2B5EF4-FFF2-40B4-BE49-F238E27FC236}">
                <a16:creationId xmlns:a16="http://schemas.microsoft.com/office/drawing/2014/main" id="{D1068CC1-852B-42ED-B157-2E7996D32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21125" r="35035" b="26562"/>
          <a:stretch/>
        </p:blipFill>
        <p:spPr bwMode="auto">
          <a:xfrm>
            <a:off x="6555760" y="1632759"/>
            <a:ext cx="1799791" cy="179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BD3F060-AD44-46D5-B728-5B7CA875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26255"/>
          <a:stretch/>
        </p:blipFill>
        <p:spPr bwMode="auto">
          <a:xfrm>
            <a:off x="1904999" y="1621458"/>
            <a:ext cx="1799792" cy="179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90DC12-9CBC-4141-B92A-BE81E0FA7C6F}"/>
              </a:ext>
            </a:extLst>
          </p:cNvPr>
          <p:cNvSpPr txBox="1"/>
          <p:nvPr/>
        </p:nvSpPr>
        <p:spPr>
          <a:xfrm>
            <a:off x="3880737" y="1700874"/>
            <a:ext cx="14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S2 Star </a:t>
            </a:r>
            <a:r>
              <a:rPr lang="pt-PT" b="1" dirty="0" err="1">
                <a:solidFill>
                  <a:schemeClr val="accent1">
                    <a:lumMod val="50000"/>
                  </a:schemeClr>
                </a:solidFill>
              </a:rPr>
              <a:t>orbit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PT" dirty="0"/>
              <a:t>ESO (2016)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6CE13F8-7F86-41B9-A0A8-4FA1F1F820B5}"/>
              </a:ext>
            </a:extLst>
          </p:cNvPr>
          <p:cNvSpPr txBox="1"/>
          <p:nvPr/>
        </p:nvSpPr>
        <p:spPr>
          <a:xfrm>
            <a:off x="4572000" y="2650600"/>
            <a:ext cx="189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M87 BH </a:t>
            </a:r>
            <a:r>
              <a:rPr lang="pt-PT" b="1" dirty="0" err="1">
                <a:solidFill>
                  <a:schemeClr val="accent1">
                    <a:lumMod val="50000"/>
                  </a:schemeClr>
                </a:solidFill>
              </a:rPr>
              <a:t>Shadow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PT" dirty="0"/>
              <a:t>EHT (2019)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5A7BAC-F007-4DCC-BB92-A3C80F19ED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8"/>
          <a:stretch/>
        </p:blipFill>
        <p:spPr>
          <a:xfrm>
            <a:off x="873303" y="3898746"/>
            <a:ext cx="6374207" cy="2569479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8A85FA82-129B-40D7-BF59-65A34519076F}"/>
              </a:ext>
            </a:extLst>
          </p:cNvPr>
          <p:cNvCxnSpPr/>
          <p:nvPr/>
        </p:nvCxnSpPr>
        <p:spPr>
          <a:xfrm flipH="1">
            <a:off x="3880069" y="2347205"/>
            <a:ext cx="10405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5AAB3FE7-050A-402B-96D1-7E90C33986AF}"/>
              </a:ext>
            </a:extLst>
          </p:cNvPr>
          <p:cNvCxnSpPr>
            <a:cxnSpLocks/>
          </p:cNvCxnSpPr>
          <p:nvPr/>
        </p:nvCxnSpPr>
        <p:spPr>
          <a:xfrm>
            <a:off x="5394357" y="3300984"/>
            <a:ext cx="1026083" cy="14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EC093EB-6441-4ED0-844F-18243CFD246F}"/>
              </a:ext>
            </a:extLst>
          </p:cNvPr>
          <p:cNvSpPr txBox="1"/>
          <p:nvPr/>
        </p:nvSpPr>
        <p:spPr>
          <a:xfrm>
            <a:off x="7366627" y="5411363"/>
            <a:ext cx="14193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9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A&amp;A 635, A143 (2020)</a:t>
            </a:r>
            <a:endParaRPr lang="pt-PT" sz="9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CCB40C1-D331-42B5-865D-7883B144D1EF}"/>
              </a:ext>
            </a:extLst>
          </p:cNvPr>
          <p:cNvSpPr txBox="1"/>
          <p:nvPr/>
        </p:nvSpPr>
        <p:spPr>
          <a:xfrm>
            <a:off x="7294783" y="4194324"/>
            <a:ext cx="14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chemeClr val="accent1">
                    <a:lumMod val="50000"/>
                  </a:schemeClr>
                </a:solidFill>
              </a:rPr>
              <a:t>Flares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pt-PT" dirty="0"/>
              <a:t>ESO (2020)</a:t>
            </a:r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1DEE0A04-9653-42EC-B1A8-66032C0A59A0}"/>
              </a:ext>
            </a:extLst>
          </p:cNvPr>
          <p:cNvCxnSpPr/>
          <p:nvPr/>
        </p:nvCxnSpPr>
        <p:spPr>
          <a:xfrm flipH="1">
            <a:off x="7484188" y="4996225"/>
            <a:ext cx="10405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04234980-0950-49A4-A19F-96219A05168C}"/>
              </a:ext>
            </a:extLst>
          </p:cNvPr>
          <p:cNvSpPr/>
          <p:nvPr/>
        </p:nvSpPr>
        <p:spPr>
          <a:xfrm>
            <a:off x="5486401" y="4765010"/>
            <a:ext cx="2233749" cy="1382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1833AAB-CDBC-4EFF-BBF3-8ED63CABD61A}"/>
              </a:ext>
            </a:extLst>
          </p:cNvPr>
          <p:cNvSpPr/>
          <p:nvPr/>
        </p:nvSpPr>
        <p:spPr>
          <a:xfrm>
            <a:off x="2321078" y="3358899"/>
            <a:ext cx="5856270" cy="9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5BA8790-B1F3-4986-8FEA-14ACEB73EF41}"/>
              </a:ext>
            </a:extLst>
          </p:cNvPr>
          <p:cNvSpPr/>
          <p:nvPr/>
        </p:nvSpPr>
        <p:spPr>
          <a:xfrm>
            <a:off x="2383601" y="1613043"/>
            <a:ext cx="5711552" cy="937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FRAMEWORK 		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FFB0E1-17BC-409D-A5FF-D54C12E31610}"/>
              </a:ext>
            </a:extLst>
          </p:cNvPr>
          <p:cNvSpPr txBox="1"/>
          <p:nvPr/>
        </p:nvSpPr>
        <p:spPr>
          <a:xfrm>
            <a:off x="1754216" y="1128720"/>
            <a:ext cx="6620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Einstein-Klein-Gordon </a:t>
            </a:r>
            <a:r>
              <a:rPr lang="pt-PT" sz="1600" b="1" dirty="0" err="1">
                <a:solidFill>
                  <a:srgbClr val="002060"/>
                </a:solidFill>
              </a:rPr>
              <a:t>theory</a:t>
            </a:r>
            <a:r>
              <a:rPr lang="pt-PT" sz="1600" b="1" dirty="0">
                <a:solidFill>
                  <a:srgbClr val="002060"/>
                </a:solidFill>
              </a:rPr>
              <a:t>: </a:t>
            </a:r>
            <a:r>
              <a:rPr lang="pt-PT" sz="1600" dirty="0" err="1"/>
              <a:t>addition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a </a:t>
            </a:r>
            <a:r>
              <a:rPr lang="pt-PT" sz="1600" dirty="0" err="1"/>
              <a:t>complex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massive</a:t>
            </a:r>
            <a:r>
              <a:rPr lang="pt-PT" sz="1600" dirty="0"/>
              <a:t> </a:t>
            </a:r>
            <a:r>
              <a:rPr lang="pt-PT" sz="1600" dirty="0" err="1"/>
              <a:t>scalar</a:t>
            </a:r>
            <a:r>
              <a:rPr lang="pt-PT" sz="1600" dirty="0"/>
              <a:t> </a:t>
            </a:r>
            <a:r>
              <a:rPr lang="pt-PT" sz="1600" dirty="0" err="1"/>
              <a:t>field</a:t>
            </a:r>
            <a:r>
              <a:rPr lang="pt-PT" sz="1600" dirty="0"/>
              <a:t>.</a:t>
            </a:r>
            <a:endParaRPr lang="pt-PT" sz="1600" b="1" dirty="0">
              <a:solidFill>
                <a:srgbClr val="00206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77F644-7029-4092-BC7E-EE66B44106CC}"/>
              </a:ext>
            </a:extLst>
          </p:cNvPr>
          <p:cNvSpPr txBox="1"/>
          <p:nvPr/>
        </p:nvSpPr>
        <p:spPr>
          <a:xfrm>
            <a:off x="1754216" y="2844240"/>
            <a:ext cx="596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Einstein-Proca </a:t>
            </a:r>
            <a:r>
              <a:rPr lang="pt-PT" sz="1600" b="1" dirty="0" err="1">
                <a:solidFill>
                  <a:srgbClr val="002060"/>
                </a:solidFill>
              </a:rPr>
              <a:t>theory</a:t>
            </a:r>
            <a:r>
              <a:rPr lang="pt-PT" sz="1600" b="1" dirty="0">
                <a:solidFill>
                  <a:srgbClr val="002060"/>
                </a:solidFill>
              </a:rPr>
              <a:t>: </a:t>
            </a:r>
            <a:r>
              <a:rPr lang="pt-PT" sz="1600" dirty="0" err="1"/>
              <a:t>addition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a </a:t>
            </a:r>
            <a:r>
              <a:rPr lang="pt-PT" sz="1600" dirty="0" err="1"/>
              <a:t>complex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massive</a:t>
            </a:r>
            <a:r>
              <a:rPr lang="pt-PT" sz="1600" dirty="0"/>
              <a:t> </a:t>
            </a:r>
            <a:r>
              <a:rPr lang="pt-PT" sz="1600" dirty="0" err="1"/>
              <a:t>vector</a:t>
            </a:r>
            <a:r>
              <a:rPr lang="pt-PT" sz="1600" dirty="0"/>
              <a:t> </a:t>
            </a:r>
            <a:r>
              <a:rPr lang="pt-PT" sz="1600" dirty="0" err="1"/>
              <a:t>field</a:t>
            </a:r>
            <a:r>
              <a:rPr lang="pt-PT" sz="1600" dirty="0"/>
              <a:t>.</a:t>
            </a:r>
            <a:endParaRPr lang="pt-PT" sz="1600" b="1" dirty="0">
              <a:solidFill>
                <a:srgbClr val="00206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42A5D4-FD52-49DC-9022-5C0703FF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40" y="1800583"/>
            <a:ext cx="5229546" cy="6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CAEDB82-2A32-4F6A-AA3E-6BC23B16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87" y="3536736"/>
            <a:ext cx="5465852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48F867B-4AD6-490A-B362-E2F43221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83" y="4940511"/>
            <a:ext cx="1728542" cy="3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9797EAE-CDD5-4329-86C3-ADB680B3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21" y="5686798"/>
            <a:ext cx="1680704" cy="2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A1172D0-B41D-46D5-B5F7-D0D0E7C830AF}"/>
              </a:ext>
            </a:extLst>
          </p:cNvPr>
          <p:cNvSpPr txBox="1"/>
          <p:nvPr/>
        </p:nvSpPr>
        <p:spPr>
          <a:xfrm>
            <a:off x="1714770" y="4672445"/>
            <a:ext cx="2871846" cy="146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rgbClr val="002060"/>
                </a:solidFill>
              </a:rPr>
              <a:t>Look for </a:t>
            </a:r>
            <a:r>
              <a:rPr lang="pt-PT" sz="1600" b="1" dirty="0" err="1">
                <a:solidFill>
                  <a:srgbClr val="002060"/>
                </a:solidFill>
              </a:rPr>
              <a:t>solutions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dirty="0" err="1">
                <a:solidFill>
                  <a:srgbClr val="002060"/>
                </a:solidFill>
              </a:rPr>
              <a:t>with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dirty="0" err="1">
                <a:solidFill>
                  <a:srgbClr val="002060"/>
                </a:solidFill>
              </a:rPr>
              <a:t>the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dirty="0" err="1">
                <a:solidFill>
                  <a:srgbClr val="002060"/>
                </a:solidFill>
              </a:rPr>
              <a:t>following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dirty="0" err="1">
                <a:solidFill>
                  <a:srgbClr val="002060"/>
                </a:solidFill>
              </a:rPr>
              <a:t>characteristics</a:t>
            </a:r>
            <a:r>
              <a:rPr lang="pt-PT" sz="16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pt-PT" sz="105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Spherically</a:t>
            </a:r>
            <a:r>
              <a:rPr lang="pt-PT" sz="1600" dirty="0"/>
              <a:t> </a:t>
            </a:r>
            <a:r>
              <a:rPr lang="pt-PT" sz="1600" dirty="0" err="1"/>
              <a:t>symmetric</a:t>
            </a:r>
            <a:endParaRPr lang="pt-PT" sz="1600" dirty="0"/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Localized</a:t>
            </a:r>
            <a:r>
              <a:rPr lang="pt-PT" sz="1600" dirty="0"/>
              <a:t> </a:t>
            </a:r>
            <a:r>
              <a:rPr lang="pt-PT" sz="1600" dirty="0" err="1"/>
              <a:t>bosonic</a:t>
            </a:r>
            <a:r>
              <a:rPr lang="pt-PT" sz="1600" dirty="0"/>
              <a:t> </a:t>
            </a:r>
            <a:r>
              <a:rPr lang="pt-PT" sz="1600" dirty="0" err="1"/>
              <a:t>fields</a:t>
            </a:r>
            <a:endParaRPr lang="pt-PT" sz="16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CAC54CC-1AEA-4B03-8409-B619A075FDBA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2/7</a:t>
            </a:r>
          </a:p>
        </p:txBody>
      </p:sp>
    </p:spTree>
    <p:extLst>
      <p:ext uri="{BB962C8B-B14F-4D97-AF65-F5344CB8AC3E}">
        <p14:creationId xmlns:p14="http://schemas.microsoft.com/office/powerpoint/2010/main" val="18914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3" grpId="0" animBg="1"/>
      <p:bldP spid="18" grpId="0"/>
      <p:bldP spid="19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SPACETIME METRICS 		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059D0A95-E617-40B0-A033-3FAE7C262D4F}"/>
              </a:ext>
            </a:extLst>
          </p:cNvPr>
          <p:cNvCxnSpPr/>
          <p:nvPr/>
        </p:nvCxnSpPr>
        <p:spPr>
          <a:xfrm>
            <a:off x="5044612" y="1130157"/>
            <a:ext cx="0" cy="5239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3620F6-F500-4CC0-A784-21F65CAB6CDF}"/>
              </a:ext>
            </a:extLst>
          </p:cNvPr>
          <p:cNvSpPr txBox="1"/>
          <p:nvPr/>
        </p:nvSpPr>
        <p:spPr>
          <a:xfrm>
            <a:off x="2537716" y="1117605"/>
            <a:ext cx="10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err="1">
                <a:solidFill>
                  <a:srgbClr val="002060"/>
                </a:solidFill>
              </a:rPr>
              <a:t>Boson</a:t>
            </a:r>
            <a:r>
              <a:rPr lang="pt-PT" sz="1600" b="1" dirty="0">
                <a:solidFill>
                  <a:srgbClr val="002060"/>
                </a:solidFill>
              </a:rPr>
              <a:t> star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EAAF3D-DA77-4790-9984-DB9C73D9F877}"/>
              </a:ext>
            </a:extLst>
          </p:cNvPr>
          <p:cNvSpPr txBox="1"/>
          <p:nvPr/>
        </p:nvSpPr>
        <p:spPr>
          <a:xfrm>
            <a:off x="6570107" y="1117605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Proca star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768A890-F49B-452B-975E-A929D182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442" y="4032608"/>
            <a:ext cx="3657600" cy="2286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2B866B6-9223-431C-9C48-9EC11F59E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1442" y="1646142"/>
            <a:ext cx="3657600" cy="2286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96311EB6-DA60-4200-82A4-8C0F15640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3206" y="4032608"/>
            <a:ext cx="3505650" cy="22014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DA1A3B-AB57-45A9-B11E-6795F89EE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963" y="1646142"/>
            <a:ext cx="3657757" cy="227550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8AE8223-B1A9-4BCA-B531-6C6863FF397E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3/7</a:t>
            </a:r>
          </a:p>
        </p:txBody>
      </p:sp>
    </p:spTree>
    <p:extLst>
      <p:ext uri="{BB962C8B-B14F-4D97-AF65-F5344CB8AC3E}">
        <p14:creationId xmlns:p14="http://schemas.microsoft.com/office/powerpoint/2010/main" val="19804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ORBITAL MOTION		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720B4717-5652-49AA-8CE3-57B0CF253FDC}"/>
              </a:ext>
            </a:extLst>
          </p:cNvPr>
          <p:cNvCxnSpPr/>
          <p:nvPr/>
        </p:nvCxnSpPr>
        <p:spPr>
          <a:xfrm>
            <a:off x="5044612" y="1130157"/>
            <a:ext cx="0" cy="5239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7EF747-47ED-483F-BD3C-CA2B26A97D17}"/>
              </a:ext>
            </a:extLst>
          </p:cNvPr>
          <p:cNvSpPr txBox="1"/>
          <p:nvPr/>
        </p:nvSpPr>
        <p:spPr>
          <a:xfrm>
            <a:off x="2537716" y="1117605"/>
            <a:ext cx="10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err="1">
                <a:solidFill>
                  <a:srgbClr val="002060"/>
                </a:solidFill>
              </a:rPr>
              <a:t>Boson</a:t>
            </a:r>
            <a:r>
              <a:rPr lang="pt-PT" sz="1600" b="1" dirty="0">
                <a:solidFill>
                  <a:srgbClr val="002060"/>
                </a:solidFill>
              </a:rPr>
              <a:t> star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E77BC2-C7E5-4CA3-9207-24003AE20547}"/>
              </a:ext>
            </a:extLst>
          </p:cNvPr>
          <p:cNvSpPr txBox="1"/>
          <p:nvPr/>
        </p:nvSpPr>
        <p:spPr>
          <a:xfrm>
            <a:off x="6570107" y="1117605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Proca star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3796AA7-29F2-43B2-AEA7-33530777F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794" y="1764349"/>
            <a:ext cx="3356950" cy="209809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09B6F640-50E5-4FF0-B9E6-6764F88F2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5432" y="1768546"/>
            <a:ext cx="3200400" cy="20097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127A57-AFD5-44FD-B1D6-857894CA5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20" y="4121094"/>
            <a:ext cx="3431297" cy="213111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E3BB7FD-7461-4AA0-8FA7-46018286A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107" y="4121094"/>
            <a:ext cx="3314649" cy="207277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A066643-0AAC-4E6C-AE3A-D575800C287A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4/7</a:t>
            </a:r>
          </a:p>
        </p:txBody>
      </p:sp>
    </p:spTree>
    <p:extLst>
      <p:ext uri="{BB962C8B-B14F-4D97-AF65-F5344CB8AC3E}">
        <p14:creationId xmlns:p14="http://schemas.microsoft.com/office/powerpoint/2010/main" val="6664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EXAMPLES OF ORBITS	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B5560E-8830-40AC-918D-4824E846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3812474"/>
            <a:ext cx="3622783" cy="24151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2F832A-031F-45A0-BFB4-F4EC72322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1117605"/>
            <a:ext cx="3622783" cy="24151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E06520-D9CA-4C17-A1D0-34CEA174F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1" y="1115844"/>
            <a:ext cx="3622783" cy="241518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CB890F-7FA6-44BD-9D78-80762E9B8529}"/>
              </a:ext>
            </a:extLst>
          </p:cNvPr>
          <p:cNvSpPr txBox="1"/>
          <p:nvPr/>
        </p:nvSpPr>
        <p:spPr>
          <a:xfrm>
            <a:off x="5358769" y="4050443"/>
            <a:ext cx="2871846" cy="193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>
                <a:solidFill>
                  <a:srgbClr val="002060"/>
                </a:solidFill>
              </a:rPr>
              <a:t>Main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dirty="0" err="1">
                <a:solidFill>
                  <a:srgbClr val="002060"/>
                </a:solidFill>
              </a:rPr>
              <a:t>differences</a:t>
            </a:r>
            <a:r>
              <a:rPr lang="pt-PT" sz="16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pt-PT" sz="1050" b="1" dirty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Apparition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third</a:t>
            </a:r>
            <a:r>
              <a:rPr lang="pt-PT" sz="1600" dirty="0"/>
              <a:t> </a:t>
            </a:r>
            <a:r>
              <a:rPr lang="pt-PT" sz="1600" dirty="0" err="1"/>
              <a:t>image</a:t>
            </a:r>
            <a:endParaRPr lang="pt-PT" sz="1600" dirty="0"/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Different</a:t>
            </a:r>
            <a:r>
              <a:rPr lang="pt-PT" sz="1600" dirty="0"/>
              <a:t> </a:t>
            </a:r>
            <a:r>
              <a:rPr lang="pt-PT" sz="1600" dirty="0" err="1"/>
              <a:t>image</a:t>
            </a:r>
            <a:r>
              <a:rPr lang="pt-PT" sz="1600" dirty="0"/>
              <a:t> </a:t>
            </a:r>
            <a:r>
              <a:rPr lang="pt-PT" sz="1600" dirty="0" err="1"/>
              <a:t>shapes</a:t>
            </a:r>
            <a:endParaRPr lang="pt-PT" sz="1600" dirty="0"/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Different</a:t>
            </a:r>
            <a:r>
              <a:rPr lang="pt-PT" sz="1600" dirty="0"/>
              <a:t> flux </a:t>
            </a:r>
            <a:r>
              <a:rPr lang="pt-PT" sz="1600" dirty="0" err="1"/>
              <a:t>intensities</a:t>
            </a:r>
            <a:endParaRPr lang="pt-PT" sz="1600" dirty="0"/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1600" dirty="0" err="1"/>
              <a:t>Different</a:t>
            </a:r>
            <a:r>
              <a:rPr lang="pt-PT" sz="1600" dirty="0"/>
              <a:t> </a:t>
            </a:r>
            <a:r>
              <a:rPr lang="pt-PT" sz="1600" dirty="0" err="1"/>
              <a:t>deflection</a:t>
            </a:r>
            <a:r>
              <a:rPr lang="pt-PT" sz="1600" dirty="0"/>
              <a:t> </a:t>
            </a:r>
            <a:r>
              <a:rPr lang="pt-PT" sz="1600" dirty="0" err="1"/>
              <a:t>angles</a:t>
            </a:r>
            <a:endParaRPr lang="pt-PT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B600686-5EB5-4CAB-91C9-D0D729F8F186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5/7</a:t>
            </a:r>
          </a:p>
        </p:txBody>
      </p:sp>
    </p:spTree>
    <p:extLst>
      <p:ext uri="{BB962C8B-B14F-4D97-AF65-F5344CB8AC3E}">
        <p14:creationId xmlns:p14="http://schemas.microsoft.com/office/powerpoint/2010/main" val="19958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INTEGRATED FLUX	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E289E8-FFB2-4412-8904-E900F9FF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7" y="1441666"/>
            <a:ext cx="3026262" cy="25294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9A513E-9950-4979-B5BC-4ECC208D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266" y="1441666"/>
            <a:ext cx="3107785" cy="25294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746054-EC5A-49C9-B5BE-F2B05410A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74" y="4408138"/>
            <a:ext cx="7980057" cy="1600863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20E2E43-C755-414C-814A-6B55131B1F8F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6/7</a:t>
            </a:r>
          </a:p>
        </p:txBody>
      </p:sp>
    </p:spTree>
    <p:extLst>
      <p:ext uri="{BB962C8B-B14F-4D97-AF65-F5344CB8AC3E}">
        <p14:creationId xmlns:p14="http://schemas.microsoft.com/office/powerpoint/2010/main" val="36238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MAGNITUDE AND CENTROID	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3FB550-8E60-453A-82EB-95FB457F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89" y="1145321"/>
            <a:ext cx="7469312" cy="516002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7186D9D-25B2-4567-A394-45BD852BE690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Modelling</a:t>
            </a:r>
            <a:r>
              <a:rPr lang="pt-PT" sz="1600" dirty="0"/>
              <a:t> a </a:t>
            </a:r>
            <a:r>
              <a:rPr lang="pt-PT" sz="1600" dirty="0" err="1"/>
              <a:t>bosonic</a:t>
            </a:r>
            <a:r>
              <a:rPr lang="pt-PT" sz="1600" dirty="0"/>
              <a:t> star </a:t>
            </a:r>
            <a:r>
              <a:rPr lang="pt-PT" sz="1600" dirty="0" err="1"/>
              <a:t>at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galactic</a:t>
            </a:r>
            <a:r>
              <a:rPr lang="pt-PT" sz="1600" dirty="0"/>
              <a:t> centre                                                                                              7/7</a:t>
            </a:r>
          </a:p>
        </p:txBody>
      </p:sp>
    </p:spTree>
    <p:extLst>
      <p:ext uri="{BB962C8B-B14F-4D97-AF65-F5344CB8AC3E}">
        <p14:creationId xmlns:p14="http://schemas.microsoft.com/office/powerpoint/2010/main" val="4100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57AD309-9A7E-40AC-93C5-6F89AC053440}"/>
              </a:ext>
            </a:extLst>
          </p:cNvPr>
          <p:cNvSpPr/>
          <p:nvPr/>
        </p:nvSpPr>
        <p:spPr>
          <a:xfrm>
            <a:off x="1949509" y="1664802"/>
            <a:ext cx="6154220" cy="278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https://upload.wikimedia.org/wikipedia/commons/thumb/e/ed/Constellation_Fornax%2C_EXtreme_Deep_Field.jpg/1024px-Constellation_Fornax%2C_EXtreme_Deep_Field.jpg">
            <a:extLst>
              <a:ext uri="{FF2B5EF4-FFF2-40B4-BE49-F238E27FC236}">
                <a16:creationId xmlns:a16="http://schemas.microsoft.com/office/drawing/2014/main" id="{3307EEE4-76B7-4BD0-BF1A-1F27C1726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81515" b="-1"/>
          <a:stretch/>
        </p:blipFill>
        <p:spPr bwMode="auto">
          <a:xfrm>
            <a:off x="0" y="-11118"/>
            <a:ext cx="1456267" cy="68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ângulo Retângulo 9">
            <a:extLst>
              <a:ext uri="{FF2B5EF4-FFF2-40B4-BE49-F238E27FC236}">
                <a16:creationId xmlns:a16="http://schemas.microsoft.com/office/drawing/2014/main" id="{4F659448-E8A4-4272-9A8E-C9206574FE6D}"/>
              </a:ext>
            </a:extLst>
          </p:cNvPr>
          <p:cNvSpPr/>
          <p:nvPr/>
        </p:nvSpPr>
        <p:spPr>
          <a:xfrm rot="16200000">
            <a:off x="-2302934" y="2751664"/>
            <a:ext cx="6510868" cy="100753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E980DE-297B-45C5-869F-CFF0BE2AFF4B}"/>
              </a:ext>
            </a:extLst>
          </p:cNvPr>
          <p:cNvSpPr/>
          <p:nvPr/>
        </p:nvSpPr>
        <p:spPr>
          <a:xfrm>
            <a:off x="-1" y="177801"/>
            <a:ext cx="8957733" cy="762000"/>
          </a:xfrm>
          <a:prstGeom prst="rect">
            <a:avLst/>
          </a:prstGeom>
          <a:solidFill>
            <a:srgbClr val="000066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600" dirty="0">
                <a:latin typeface="Bell MT" panose="02020503060305020303" pitchFamily="18" charset="0"/>
                <a:cs typeface="Aldhabi" panose="01000000000000000000" pitchFamily="2" charset="-78"/>
              </a:rPr>
              <a:t>ONGOING WORK		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D18D10-ADF3-4215-A5F0-E54006E96D85}"/>
              </a:ext>
            </a:extLst>
          </p:cNvPr>
          <p:cNvSpPr txBox="1"/>
          <p:nvPr/>
        </p:nvSpPr>
        <p:spPr>
          <a:xfrm>
            <a:off x="2311330" y="1825809"/>
            <a:ext cx="5332998" cy="246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b="1" dirty="0">
                <a:solidFill>
                  <a:srgbClr val="002060"/>
                </a:solidFill>
              </a:rPr>
              <a:t>1. </a:t>
            </a:r>
            <a:r>
              <a:rPr lang="pt-PT" sz="2000" dirty="0" err="1"/>
              <a:t>Comparison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models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experimental data;</a:t>
            </a:r>
          </a:p>
          <a:p>
            <a:pPr algn="ctr"/>
            <a:r>
              <a:rPr lang="pt-PT" sz="2000" dirty="0"/>
              <a:t>(orbital </a:t>
            </a:r>
            <a:r>
              <a:rPr lang="pt-PT" sz="2000" dirty="0" err="1"/>
              <a:t>period</a:t>
            </a:r>
            <a:r>
              <a:rPr lang="pt-PT" sz="2000" dirty="0"/>
              <a:t>, </a:t>
            </a:r>
            <a:r>
              <a:rPr lang="pt-PT" sz="2000" dirty="0" err="1"/>
              <a:t>centroid</a:t>
            </a:r>
            <a:r>
              <a:rPr lang="pt-PT" sz="2000" dirty="0"/>
              <a:t>, flux) </a:t>
            </a:r>
          </a:p>
          <a:p>
            <a:pPr algn="ctr">
              <a:lnSpc>
                <a:spcPct val="200000"/>
              </a:lnSpc>
            </a:pPr>
            <a:r>
              <a:rPr lang="pt-PT" sz="2000" b="1" dirty="0">
                <a:solidFill>
                  <a:srgbClr val="002060"/>
                </a:solidFill>
              </a:rPr>
              <a:t>2. </a:t>
            </a:r>
            <a:r>
              <a:rPr lang="pt-PT" sz="2000" dirty="0" err="1"/>
              <a:t>Impose</a:t>
            </a:r>
            <a:r>
              <a:rPr lang="pt-PT" sz="2000" dirty="0"/>
              <a:t> </a:t>
            </a:r>
            <a:r>
              <a:rPr lang="pt-PT" sz="2000" dirty="0" err="1"/>
              <a:t>constraints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masses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stars;</a:t>
            </a:r>
          </a:p>
          <a:p>
            <a:pPr algn="ctr">
              <a:lnSpc>
                <a:spcPct val="200000"/>
              </a:lnSpc>
            </a:pPr>
            <a:r>
              <a:rPr lang="pt-PT" sz="2000" b="1" dirty="0">
                <a:solidFill>
                  <a:srgbClr val="002060"/>
                </a:solidFill>
              </a:rPr>
              <a:t>3. </a:t>
            </a:r>
            <a:r>
              <a:rPr lang="pt-PT" sz="2000" dirty="0" err="1"/>
              <a:t>Impose</a:t>
            </a:r>
            <a:r>
              <a:rPr lang="pt-PT" sz="2000" dirty="0"/>
              <a:t> </a:t>
            </a:r>
            <a:r>
              <a:rPr lang="pt-PT" sz="2000" dirty="0" err="1"/>
              <a:t>constraints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masses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fields</a:t>
            </a:r>
            <a:r>
              <a:rPr lang="pt-PT" sz="2000" dirty="0"/>
              <a:t>;</a:t>
            </a:r>
          </a:p>
          <a:p>
            <a:pPr algn="ctr">
              <a:lnSpc>
                <a:spcPct val="200000"/>
              </a:lnSpc>
            </a:pPr>
            <a:r>
              <a:rPr lang="pt-PT" sz="2000" b="1" dirty="0">
                <a:solidFill>
                  <a:srgbClr val="002060"/>
                </a:solidFill>
              </a:rPr>
              <a:t>4. </a:t>
            </a:r>
            <a:r>
              <a:rPr lang="pt-PT" sz="2000" dirty="0" err="1"/>
              <a:t>Test</a:t>
            </a:r>
            <a:r>
              <a:rPr lang="pt-PT" sz="2000" dirty="0"/>
              <a:t> </a:t>
            </a:r>
            <a:r>
              <a:rPr lang="pt-PT" sz="2000" dirty="0" err="1"/>
              <a:t>validity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Newtonian</a:t>
            </a:r>
            <a:r>
              <a:rPr lang="pt-PT" sz="2000" dirty="0"/>
              <a:t> </a:t>
            </a:r>
            <a:r>
              <a:rPr lang="pt-PT" sz="2000" dirty="0" err="1"/>
              <a:t>approximations</a:t>
            </a:r>
            <a:r>
              <a:rPr lang="pt-PT" sz="2000" dirty="0"/>
              <a:t>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FF9C99-3E56-413D-83D7-BA6FB1593751}"/>
              </a:ext>
            </a:extLst>
          </p:cNvPr>
          <p:cNvSpPr txBox="1"/>
          <p:nvPr/>
        </p:nvSpPr>
        <p:spPr>
          <a:xfrm>
            <a:off x="1900719" y="5173711"/>
            <a:ext cx="6154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002060"/>
                </a:solidFill>
              </a:rPr>
              <a:t>THANK YOU FOR YOUR ATTENTION</a:t>
            </a:r>
            <a:r>
              <a:rPr lang="pt-PT" sz="1800" b="1" dirty="0">
                <a:solidFill>
                  <a:srgbClr val="C00000"/>
                </a:solidFill>
              </a:rPr>
              <a:t> </a:t>
            </a:r>
            <a:endParaRPr lang="pt-PT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63F211C-65C2-42BA-B75B-9586CCD2A4E8}"/>
              </a:ext>
            </a:extLst>
          </p:cNvPr>
          <p:cNvSpPr/>
          <p:nvPr/>
        </p:nvSpPr>
        <p:spPr>
          <a:xfrm>
            <a:off x="0" y="6510866"/>
            <a:ext cx="9144000" cy="34713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2771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6772</TotalTime>
  <Words>281</Words>
  <Application>Microsoft Office PowerPoint</Application>
  <PresentationFormat>Apresentação no Ecrã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Abadi</vt:lpstr>
      <vt:lpstr>Arial</vt:lpstr>
      <vt:lpstr>Bahnschrift Condensed</vt:lpstr>
      <vt:lpstr>Bell MT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Rosa</dc:creator>
  <cp:lastModifiedBy>Joao Rosa</cp:lastModifiedBy>
  <cp:revision>83</cp:revision>
  <dcterms:created xsi:type="dcterms:W3CDTF">2020-05-06T15:17:00Z</dcterms:created>
  <dcterms:modified xsi:type="dcterms:W3CDTF">2021-09-13T12:40:21Z</dcterms:modified>
</cp:coreProperties>
</file>